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22" r:id="rId5"/>
    <p:sldId id="353" r:id="rId6"/>
    <p:sldId id="395" r:id="rId7"/>
    <p:sldId id="428" r:id="rId8"/>
    <p:sldId id="429" r:id="rId9"/>
    <p:sldId id="397" r:id="rId10"/>
    <p:sldId id="398" r:id="rId11"/>
    <p:sldId id="430" r:id="rId12"/>
    <p:sldId id="402" r:id="rId13"/>
    <p:sldId id="403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5" r:id="rId24"/>
    <p:sldId id="416" r:id="rId25"/>
    <p:sldId id="431" r:id="rId26"/>
    <p:sldId id="432" r:id="rId27"/>
    <p:sldId id="43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22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5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5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30/asp-net-mvc-october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jpeg"/><Relationship Id="rId15" Type="http://schemas.openxmlformats.org/officeDocument/2006/relationships/image" Target="../media/image53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softuni.bg/courses/programming-bas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courses/web-development-basics/" TargetMode="External"/><Relationship Id="rId5" Type="http://schemas.openxmlformats.org/officeDocument/2006/relationships/hyperlink" Target="https://softuni.bg/courses/database-applications/" TargetMode="External"/><Relationship Id="rId4" Type="http://schemas.openxmlformats.org/officeDocument/2006/relationships/hyperlink" Target="https://softuni.bg/courses/database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762000"/>
            <a:ext cx="7229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1905001"/>
            <a:ext cx="7547528" cy="1453874"/>
          </a:xfrm>
        </p:spPr>
        <p:txBody>
          <a:bodyPr>
            <a:normAutofit/>
          </a:bodyPr>
          <a:lstStyle/>
          <a:p>
            <a:r>
              <a:rPr lang="en-US" dirty="0" smtClean="0"/>
              <a:t>Course Program, Trainers,  </a:t>
            </a:r>
            <a:r>
              <a:rPr lang="en-US" dirty="0"/>
              <a:t>Evaluation, </a:t>
            </a:r>
            <a:r>
              <a:rPr lang="en-US" dirty="0" smtClean="0"/>
              <a:t>Exams, Resources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22" y="3810000"/>
            <a:ext cx="3023290" cy="226169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01" y="3657600"/>
            <a:ext cx="2290811" cy="2365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6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402173" y="4002920"/>
            <a:ext cx="198278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 MVC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266199" cy="55022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500" b="1" noProof="1">
                <a:solidFill>
                  <a:schemeClr val="tx2">
                    <a:lumMod val="75000"/>
                  </a:schemeClr>
                </a:solidFill>
              </a:rPr>
              <a:t>Stamo Petkov</a:t>
            </a:r>
          </a:p>
          <a:p>
            <a:pPr lvl="1">
              <a:lnSpc>
                <a:spcPct val="100000"/>
              </a:lnSpc>
            </a:pPr>
            <a:r>
              <a:rPr lang="en-GB" noProof="1"/>
              <a:t>Senior Software Developer</a:t>
            </a:r>
            <a:br>
              <a:rPr lang="en-GB" noProof="1"/>
            </a:br>
            <a:r>
              <a:rPr lang="en-GB" noProof="1"/>
              <a:t>@ Information Services Plc.</a:t>
            </a:r>
          </a:p>
          <a:p>
            <a:pPr lvl="1">
              <a:lnSpc>
                <a:spcPct val="100000"/>
              </a:lnSpc>
            </a:pPr>
            <a:r>
              <a:rPr lang="en-GB" noProof="1"/>
              <a:t>Trainer @ InfoStart and i-learning.bg</a:t>
            </a:r>
          </a:p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Yordan </a:t>
            </a: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</a:t>
            </a:r>
            <a:r>
              <a:rPr lang="en-US" noProof="1" smtClean="0"/>
              <a:t>Telerik</a:t>
            </a:r>
            <a:r>
              <a:rPr lang="en-US" dirty="0" smtClean="0"/>
              <a:t>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09360" y="3970338"/>
            <a:ext cx="1905001" cy="22981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1012" y="914400"/>
            <a:ext cx="1841473" cy="2762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49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4876800"/>
            <a:ext cx="1143000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ASP.NET MVC: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6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</a:t>
            </a:r>
            <a:r>
              <a:rPr lang="en-US" sz="3600" dirty="0" smtClean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</a:t>
            </a:r>
            <a:r>
              <a:rPr lang="en-US" sz="3600" dirty="0" smtClean="0"/>
              <a:t>October – November </a:t>
            </a:r>
            <a:r>
              <a:rPr lang="en-US" sz="3600" dirty="0" smtClean="0"/>
              <a:t>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Teamwork Defense: </a:t>
            </a:r>
            <a:r>
              <a:rPr lang="en-US" sz="3600" dirty="0" smtClean="0"/>
              <a:t>5 November </a:t>
            </a:r>
            <a:r>
              <a:rPr lang="en-US" sz="3600" dirty="0" smtClean="0"/>
              <a:t>2015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</a:t>
            </a:r>
            <a:r>
              <a:rPr lang="en-US" sz="3600" dirty="0" smtClean="0"/>
              <a:t>6 November 2015</a:t>
            </a:r>
            <a:endParaRPr lang="en-US" sz="3600" dirty="0" smtClean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Duration – ASP.NET MVC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5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467600" cy="820600"/>
          </a:xfrm>
        </p:spPr>
        <p:txBody>
          <a:bodyPr/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6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– 10%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 smtClean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"ASP.NET MVC"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ASP.NET MVC practical exam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Design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implement a Web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pplication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Use ASP.NET MVC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Follow the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exam 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Manual checking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score is given by the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SoftUni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team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44958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8812" y="2075000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0612" y="2986879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38769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38814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504949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742949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212" y="723898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9062" y="895348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79" y="41148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3691353" y="1153675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3212" y="1251790"/>
            <a:ext cx="10704599" cy="5273212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423" y="2793388"/>
            <a:ext cx="2738589" cy="3531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1258717"/>
            <a:ext cx="2696847" cy="201748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ASP.NET MVC course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softuni.bg/trainings/1230/asp-net-mvc-october-2015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14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Microsoft Visual Studio </a:t>
            </a:r>
            <a:r>
              <a:rPr lang="en-US" dirty="0" smtClean="0"/>
              <a:t>2015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Use the latest Visual Studio</a:t>
            </a:r>
            <a:r>
              <a:rPr lang="en-US" dirty="0" smtClean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 may also use Visual Studio 2013 Update 4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Microsoft SQL Server 2012 / 2014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11" y="3429000"/>
            <a:ext cx="4259301" cy="2910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50" y="3962400"/>
            <a:ext cx="3342128" cy="25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ASP.NET MVC Course Introduction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40367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5872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 smtClean="0"/>
              <a:t>#3 at the Software University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83722" y="1243421"/>
            <a:ext cx="11349490" cy="1579186"/>
            <a:chOff x="531812" y="1150430"/>
            <a:chExt cx="11053310" cy="1579186"/>
          </a:xfrm>
        </p:grpSpPr>
        <p:sp>
          <p:nvSpPr>
            <p:cNvPr id="34" name="TextBox 33"/>
            <p:cNvSpPr txBox="1"/>
            <p:nvPr/>
          </p:nvSpPr>
          <p:spPr>
            <a:xfrm>
              <a:off x="670276" y="1551587"/>
              <a:ext cx="2628202" cy="11780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Databases</a:t>
              </a:r>
              <a:endParaRPr lang="bg-BG" sz="2000" dirty="0"/>
            </a:p>
            <a:p>
              <a:r>
                <a:rPr lang="en-US" sz="1600" dirty="0" smtClean="0"/>
                <a:t>10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/>
                <a:t>exam</a:t>
              </a:r>
              <a:r>
                <a:rPr lang="bg-BG" sz="1600" dirty="0"/>
                <a:t> + </a:t>
              </a:r>
              <a:r>
                <a:rPr lang="en-US" sz="1600" dirty="0"/>
                <a:t>TW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3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31812" y="1150430"/>
              <a:ext cx="11053310" cy="324493"/>
              <a:chOff x="251520" y="760440"/>
              <a:chExt cx="8713090" cy="3048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3363691" y="1547125"/>
              <a:ext cx="1964779" cy="118249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DB</a:t>
              </a:r>
              <a:r>
                <a:rPr lang="bg-BG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</a:rPr>
                <a:t>Apps</a:t>
              </a:r>
              <a:endParaRPr lang="bg-BG" sz="2000" dirty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8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exam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TW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3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94145" y="1551586"/>
              <a:ext cx="1952718" cy="1178029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WS &amp;</a:t>
              </a:r>
              <a:r>
                <a:rPr lang="bg-BG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</a:rPr>
                <a:t>Cloud</a:t>
              </a:r>
              <a:endParaRPr lang="bg-BG" sz="2000" dirty="0">
                <a:solidFill>
                  <a:schemeClr val="bg1"/>
                </a:solidFill>
              </a:endParaRPr>
            </a:p>
            <a:p>
              <a:r>
                <a:rPr lang="en-GB" sz="1600" dirty="0">
                  <a:solidFill>
                    <a:schemeClr val="bg1"/>
                  </a:solidFill>
                </a:rPr>
                <a:t>8</a:t>
              </a:r>
              <a:r>
                <a:rPr 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exam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TW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</a:t>
              </a:r>
              <a:r>
                <a:rPr lang="en-US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416331" y="1551586"/>
              <a:ext cx="1266945" cy="117802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Web Dev.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300" dirty="0" smtClean="0">
                  <a:solidFill>
                    <a:schemeClr val="bg1"/>
                  </a:solidFill>
                </a:rPr>
                <a:t>4 </a:t>
              </a:r>
              <a:r>
                <a:rPr lang="en-US" sz="1300" dirty="0">
                  <a:solidFill>
                    <a:schemeClr val="bg1"/>
                  </a:solidFill>
                </a:rPr>
                <a:t>times</a:t>
              </a:r>
              <a:r>
                <a:rPr lang="bg-BG" sz="1300" dirty="0">
                  <a:solidFill>
                    <a:schemeClr val="bg1"/>
                  </a:solidFill>
                </a:rPr>
                <a:t> + </a:t>
              </a:r>
              <a:r>
                <a:rPr lang="en-US" sz="1300" dirty="0" smtClean="0">
                  <a:solidFill>
                    <a:schemeClr val="bg1"/>
                  </a:solidFill>
                </a:rPr>
                <a:t>exam</a:t>
              </a:r>
              <a:endParaRPr lang="en-GB" sz="1300" dirty="0">
                <a:solidFill>
                  <a:schemeClr val="bg1"/>
                </a:solidFill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300" dirty="0" smtClean="0">
                  <a:solidFill>
                    <a:schemeClr val="bg1"/>
                  </a:solidFill>
                </a:rPr>
                <a:t>2</a:t>
              </a:r>
              <a:r>
                <a:rPr lang="bg-BG" sz="1300" dirty="0" smtClean="0">
                  <a:solidFill>
                    <a:schemeClr val="bg1"/>
                  </a:solidFill>
                </a:rPr>
                <a:t> </a:t>
              </a:r>
              <a:r>
                <a:rPr lang="en-US" sz="1300" dirty="0" smtClean="0">
                  <a:solidFill>
                    <a:schemeClr val="bg1"/>
                  </a:solidFill>
                </a:rPr>
                <a:t>weeks </a:t>
              </a:r>
              <a:r>
                <a:rPr lang="bg-BG" sz="1300" dirty="0" smtClean="0">
                  <a:solidFill>
                    <a:schemeClr val="bg1"/>
                  </a:solidFill>
                </a:rPr>
                <a:t>*</a:t>
              </a:r>
              <a:r>
                <a:rPr lang="en-GB" sz="1300" dirty="0" smtClean="0">
                  <a:solidFill>
                    <a:schemeClr val="bg1"/>
                  </a:solidFill>
                </a:rPr>
                <a:t> </a:t>
              </a:r>
              <a:r>
                <a:rPr lang="bg-BG" sz="1300" dirty="0" smtClean="0">
                  <a:solidFill>
                    <a:schemeClr val="bg1"/>
                  </a:solidFill>
                </a:rPr>
                <a:t/>
              </a:r>
              <a:br>
                <a:rPr lang="bg-BG" sz="1300" dirty="0" smtClean="0">
                  <a:solidFill>
                    <a:schemeClr val="bg1"/>
                  </a:solidFill>
                </a:rPr>
              </a:br>
              <a:r>
                <a:rPr lang="en-GB" sz="1300" dirty="0" smtClean="0">
                  <a:solidFill>
                    <a:schemeClr val="bg1"/>
                  </a:solidFill>
                </a:rPr>
                <a:t>2</a:t>
              </a:r>
              <a:r>
                <a:rPr lang="bg-BG" sz="1300" dirty="0" smtClean="0">
                  <a:solidFill>
                    <a:schemeClr val="bg1"/>
                  </a:solidFill>
                </a:rPr>
                <a:t> </a:t>
              </a:r>
              <a:r>
                <a:rPr lang="en-US" sz="1300" dirty="0">
                  <a:solidFill>
                    <a:schemeClr val="bg1"/>
                  </a:solidFill>
                </a:rPr>
                <a:t>times</a:t>
              </a:r>
              <a:endParaRPr lang="bg-BG" sz="13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52745" y="1547125"/>
              <a:ext cx="2696940" cy="118249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MVC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200" b="1" dirty="0" smtClean="0">
                  <a:solidFill>
                    <a:schemeClr val="accent1">
                      <a:lumMod val="75000"/>
                    </a:schemeClr>
                  </a:solidFill>
                </a:rPr>
                <a:t>15</a:t>
              </a:r>
              <a:r>
                <a:rPr lang="en-US" sz="2200" b="1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r>
                <a:rPr lang="bg-BG" sz="22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exam + TW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200" b="1" dirty="0" smtClean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r>
                <a:rPr lang="bg-BG" sz="2200" b="1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weeks</a:t>
              </a:r>
              <a:r>
                <a:rPr lang="bg-BG" sz="2200" b="1" dirty="0">
                  <a:solidFill>
                    <a:schemeClr val="accent1">
                      <a:lumMod val="75000"/>
                    </a:schemeClr>
                  </a:solidFill>
                </a:rPr>
                <a:t> * 3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sz="22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9" y="4001408"/>
            <a:ext cx="3094523" cy="23149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5" y="3810561"/>
            <a:ext cx="2427176" cy="25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ASP.NET MVC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ASP.NET MVC </a:t>
            </a:r>
            <a:r>
              <a:rPr lang="en-GB" sz="3200" dirty="0" smtClean="0"/>
              <a:t>Essentials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/>
              <a:t>ASP.NET MVC </a:t>
            </a:r>
            <a:r>
              <a:rPr lang="en-GB" sz="3200" dirty="0" smtClean="0"/>
              <a:t>Architecture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Working with Data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ASP.NET </a:t>
            </a:r>
            <a:r>
              <a:rPr lang="en-GB" sz="3200" dirty="0" smtClean="0"/>
              <a:t>Identity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200" dirty="0" smtClean="0"/>
              <a:t>AJAX </a:t>
            </a:r>
            <a:r>
              <a:rPr lang="en-US" sz="3200" dirty="0" smtClean="0"/>
              <a:t>in ASP.NET MVC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200" dirty="0" err="1" smtClean="0"/>
              <a:t>SignalR</a:t>
            </a:r>
            <a:endParaRPr lang="en-GB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02" y="3810000"/>
            <a:ext cx="4922649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85" y="1191874"/>
            <a:ext cx="1705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ASP.NET Web Security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Caching Data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ASP.NET </a:t>
            </a:r>
            <a:r>
              <a:rPr lang="en-GB" sz="2800" dirty="0" smtClean="0"/>
              <a:t>MVC Controls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Advanced </a:t>
            </a:r>
            <a:r>
              <a:rPr lang="en-GB" sz="2800" dirty="0" smtClean="0"/>
              <a:t>Topics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US" sz="2800" dirty="0" smtClean="0"/>
              <a:t>Visual </a:t>
            </a:r>
            <a:r>
              <a:rPr lang="en-US" sz="2800" dirty="0" smtClean="0"/>
              <a:t>Studio 2015 &amp; ASP.NET MVC </a:t>
            </a:r>
            <a:r>
              <a:rPr lang="en-US" sz="2800" dirty="0" smtClean="0"/>
              <a:t>6</a:t>
            </a:r>
            <a:endParaRPr lang="en-GB" sz="28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endParaRPr lang="en-GB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02" y="3810000"/>
            <a:ext cx="4922649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85" y="1191874"/>
            <a:ext cx="1705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"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</a:rPr>
              <a:t>ASP.NET MVC</a:t>
            </a:r>
            <a:r>
              <a:rPr lang="en-US" sz="3600" dirty="0" smtClean="0"/>
              <a:t>" course is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NOT for beginners</a:t>
            </a:r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Requirements</a:t>
            </a:r>
            <a:r>
              <a:rPr lang="en-US" sz="3600" dirty="0" smtClean="0"/>
              <a:t>:</a:t>
            </a:r>
            <a:endParaRPr lang="en-US" sz="3600" dirty="0" smtClean="0"/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2"/>
              </a:rPr>
              <a:t>Programming Basics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3"/>
              </a:rPr>
              <a:t>Object-Oriented Programming (OOP)</a:t>
            </a:r>
            <a:r>
              <a:rPr lang="en-US" sz="3400" dirty="0" smtClean="0"/>
              <a:t>" </a:t>
            </a:r>
            <a:r>
              <a:rPr lang="en-US" sz="3400" dirty="0" smtClean="0"/>
              <a:t>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4"/>
              </a:rPr>
              <a:t>Databases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5"/>
              </a:rPr>
              <a:t>Database Applications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6"/>
              </a:rPr>
              <a:t>Web Development Basics</a:t>
            </a:r>
            <a:r>
              <a:rPr lang="en-US" sz="3400" dirty="0" smtClean="0"/>
              <a:t>" course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</a:t>
            </a:r>
            <a:r>
              <a:rPr lang="en-US" smtClean="0"/>
              <a:t>for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761412" y="2590800"/>
            <a:ext cx="2895600" cy="3731182"/>
            <a:chOff x="6627811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1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851939" y="5628516"/>
              <a:ext cx="1688572" cy="692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Preliminary</a:t>
              </a:r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/>
              </a:r>
              <a:b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</a:br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skills 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4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889</Words>
  <Application>Microsoft Office PowerPoint</Application>
  <PresentationFormat>Custom</PresentationFormat>
  <Paragraphs>204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ASP.NET MVC</vt:lpstr>
      <vt:lpstr>Table of Contents</vt:lpstr>
      <vt:lpstr>Level #3 at the Software University</vt:lpstr>
      <vt:lpstr>ASP.NET MVC</vt:lpstr>
      <vt:lpstr>Course Program</vt:lpstr>
      <vt:lpstr>Course Program</vt:lpstr>
      <vt:lpstr>Warning: Not for Beginners</vt:lpstr>
      <vt:lpstr>The Trainers Team</vt:lpstr>
      <vt:lpstr>Trainers Team</vt:lpstr>
      <vt:lpstr>Trainers Team (2)</vt:lpstr>
      <vt:lpstr>ASP.NET MVC: More Details </vt:lpstr>
      <vt:lpstr>Training Duration – ASP.NET MVC</vt:lpstr>
      <vt:lpstr>Why English?</vt:lpstr>
      <vt:lpstr>ASP.NET MVC</vt:lpstr>
      <vt:lpstr>Scoring System for the "ASP.NET MVC"</vt:lpstr>
      <vt:lpstr>The Practical Exam</vt:lpstr>
      <vt:lpstr>Homework Assignments</vt:lpstr>
      <vt:lpstr>Homework Peer Reviews</vt:lpstr>
      <vt:lpstr>Resources</vt:lpstr>
      <vt:lpstr>Course Web Site &amp; Forums</vt:lpstr>
      <vt:lpstr>ASP.NET MVC Slides and Videos</vt:lpstr>
      <vt:lpstr>Software University Learning System (SULS)</vt:lpstr>
      <vt:lpstr>Recommended Software</vt:lpstr>
      <vt:lpstr>ASP.NET MVC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- Course Introduction</dc:title>
  <dc:subject>Software Development Course</dc:subject>
  <dc:creator/>
  <cp:keywords>ASP.NET MVC, C#,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2015-10-06T14:42:13Z</dcterms:modified>
  <cp:category>ASP.NET MVC, C#,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